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7560000" cx="106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381">
          <p15:clr>
            <a:srgbClr val="747775"/>
          </p15:clr>
        </p15:guide>
        <p15:guide id="2" pos="3368">
          <p15:clr>
            <a:srgbClr val="747775"/>
          </p15:clr>
        </p15:guide>
      </p15:sldGuideLst>
    </p:ext>
    <p:ext uri="GoogleSlidesCustomDataVersion2">
      <go:slidesCustomData xmlns:go="http://customooxmlschemas.google.com/" r:id="rId8" roundtripDataSignature="AMtx7mhNqVWhhA/9f6Y3IGVBlDhvuWqj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381" orient="horz"/>
        <p:guide pos="336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004515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591777d97_0_10:notes"/>
          <p:cNvSpPr/>
          <p:nvPr>
            <p:ph idx="2" type="sldImg"/>
          </p:nvPr>
        </p:nvSpPr>
        <p:spPr>
          <a:xfrm>
            <a:off x="1004515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g3f591777d97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/>
          <p:nvPr>
            <p:ph idx="2" type="sldImg"/>
          </p:nvPr>
        </p:nvSpPr>
        <p:spPr>
          <a:xfrm>
            <a:off x="1004515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/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  <a:noFill/>
          <a:ln>
            <a:noFill/>
          </a:ln>
        </p:spPr>
        <p:txBody>
          <a:bodyPr anchorCtr="0" anchor="b" bIns="116050" lIns="116050" spcFirstLastPara="1" rIns="116050" wrap="square" tIns="116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9pPr>
          </a:lstStyle>
          <a:p/>
        </p:txBody>
      </p:sp>
      <p:sp>
        <p:nvSpPr>
          <p:cNvPr id="11" name="Google Shape;11;p4"/>
          <p:cNvSpPr txBox="1"/>
          <p:nvPr>
            <p:ph idx="1" type="subTitle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9pPr>
          </a:lstStyle>
          <a:p/>
        </p:txBody>
      </p:sp>
      <p:sp>
        <p:nvSpPr>
          <p:cNvPr id="12" name="Google Shape;12;p4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6050" lIns="116050" spcFirstLastPara="1" rIns="116050" wrap="square" tIns="11605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/>
          <p:nvPr>
            <p:ph hasCustomPrompt="1" type="title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  <a:noFill/>
          <a:ln>
            <a:noFill/>
          </a:ln>
        </p:spPr>
        <p:txBody>
          <a:bodyPr anchorCtr="0" anchor="b" bIns="116050" lIns="116050" spcFirstLastPara="1" rIns="116050" wrap="square" tIns="116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/>
          <p:nvPr>
            <p:ph idx="1" type="body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73698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85"/>
              <a:buChar char="●"/>
              <a:defRPr sz="2285"/>
            </a:lvl1pPr>
            <a:lvl2pPr indent="-34144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2pPr>
            <a:lvl3pPr indent="-34144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3pPr>
            <a:lvl4pPr indent="-34144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4pPr>
            <a:lvl5pPr indent="-341439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5pPr>
            <a:lvl6pPr indent="-341439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6pPr>
            <a:lvl7pPr indent="-341439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7pPr>
            <a:lvl8pPr indent="-34144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8pPr>
            <a:lvl9pPr indent="-34144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9pPr>
          </a:lstStyle>
          <a:p/>
        </p:txBody>
      </p:sp>
      <p:sp>
        <p:nvSpPr>
          <p:cNvPr id="47" name="Google Shape;47;p13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6050" lIns="116050" spcFirstLastPara="1" rIns="116050" wrap="square" tIns="11605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6050" lIns="116050" spcFirstLastPara="1" rIns="116050" wrap="square" tIns="11605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/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9pPr>
          </a:lstStyle>
          <a:p/>
        </p:txBody>
      </p:sp>
      <p:sp>
        <p:nvSpPr>
          <p:cNvPr id="15" name="Google Shape;15;p5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6050" lIns="116050" spcFirstLastPara="1" rIns="116050" wrap="square" tIns="11605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"/>
          <p:cNvSpPr txBox="1"/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9pPr>
          </a:lstStyle>
          <a:p/>
        </p:txBody>
      </p:sp>
      <p:sp>
        <p:nvSpPr>
          <p:cNvPr id="18" name="Google Shape;18;p6"/>
          <p:cNvSpPr txBox="1"/>
          <p:nvPr>
            <p:ph idx="1" type="body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73698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85"/>
              <a:buChar char="●"/>
              <a:defRPr sz="2285"/>
            </a:lvl1pPr>
            <a:lvl2pPr indent="-34144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2pPr>
            <a:lvl3pPr indent="-34144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3pPr>
            <a:lvl4pPr indent="-34144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4pPr>
            <a:lvl5pPr indent="-341439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5pPr>
            <a:lvl6pPr indent="-341439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6pPr>
            <a:lvl7pPr indent="-341439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7pPr>
            <a:lvl8pPr indent="-34144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8pPr>
            <a:lvl9pPr indent="-34144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9pPr>
          </a:lstStyle>
          <a:p/>
        </p:txBody>
      </p:sp>
      <p:sp>
        <p:nvSpPr>
          <p:cNvPr id="19" name="Google Shape;19;p6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6050" lIns="116050" spcFirstLastPara="1" rIns="116050" wrap="square" tIns="11605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 txBox="1"/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9pPr>
          </a:lstStyle>
          <a:p/>
        </p:txBody>
      </p:sp>
      <p:sp>
        <p:nvSpPr>
          <p:cNvPr id="22" name="Google Shape;22;p7"/>
          <p:cNvSpPr txBox="1"/>
          <p:nvPr>
            <p:ph idx="1" type="body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4144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1pPr>
            <a:lvl2pPr indent="-32531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2pPr>
            <a:lvl3pPr indent="-32531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3pPr>
            <a:lvl4pPr indent="-32531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4pPr>
            <a:lvl5pPr indent="-325311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5pPr>
            <a:lvl6pPr indent="-325311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6pPr>
            <a:lvl7pPr indent="-325311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7pPr>
            <a:lvl8pPr indent="-32531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8pPr>
            <a:lvl9pPr indent="-32531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9pPr>
          </a:lstStyle>
          <a:p/>
        </p:txBody>
      </p:sp>
      <p:sp>
        <p:nvSpPr>
          <p:cNvPr id="23" name="Google Shape;23;p7"/>
          <p:cNvSpPr txBox="1"/>
          <p:nvPr>
            <p:ph idx="2" type="body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4144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1pPr>
            <a:lvl2pPr indent="-32531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2pPr>
            <a:lvl3pPr indent="-32531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3pPr>
            <a:lvl4pPr indent="-32531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4pPr>
            <a:lvl5pPr indent="-325311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5pPr>
            <a:lvl6pPr indent="-325311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6pPr>
            <a:lvl7pPr indent="-325311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7pPr>
            <a:lvl8pPr indent="-32531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8pPr>
            <a:lvl9pPr indent="-32531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9pPr>
          </a:lstStyle>
          <a:p/>
        </p:txBody>
      </p:sp>
      <p:sp>
        <p:nvSpPr>
          <p:cNvPr id="24" name="Google Shape;24;p7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6050" lIns="116050" spcFirstLastPara="1" rIns="116050" wrap="square" tIns="11605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/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9pPr>
          </a:lstStyle>
          <a:p/>
        </p:txBody>
      </p:sp>
      <p:sp>
        <p:nvSpPr>
          <p:cNvPr id="27" name="Google Shape;27;p8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6050" lIns="116050" spcFirstLastPara="1" rIns="116050" wrap="square" tIns="11605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/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  <a:noFill/>
          <a:ln>
            <a:noFill/>
          </a:ln>
        </p:spPr>
        <p:txBody>
          <a:bodyPr anchorCtr="0" anchor="b" bIns="116050" lIns="116050" spcFirstLastPara="1" rIns="116050" wrap="square" tIns="11605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9pPr>
          </a:lstStyle>
          <a:p/>
        </p:txBody>
      </p:sp>
      <p:sp>
        <p:nvSpPr>
          <p:cNvPr id="30" name="Google Shape;30;p9"/>
          <p:cNvSpPr txBox="1"/>
          <p:nvPr>
            <p:ph idx="1" type="body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25311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1pPr>
            <a:lvl2pPr indent="-32531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2pPr>
            <a:lvl3pPr indent="-32531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3pPr>
            <a:lvl4pPr indent="-32531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4pPr>
            <a:lvl5pPr indent="-325311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5pPr>
            <a:lvl6pPr indent="-325311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6pPr>
            <a:lvl7pPr indent="-325311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7pPr>
            <a:lvl8pPr indent="-32531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8pPr>
            <a:lvl9pPr indent="-32531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9pPr>
          </a:lstStyle>
          <a:p/>
        </p:txBody>
      </p:sp>
      <p:sp>
        <p:nvSpPr>
          <p:cNvPr id="31" name="Google Shape;31;p9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6050" lIns="116050" spcFirstLastPara="1" rIns="116050" wrap="square" tIns="11605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/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9pPr>
          </a:lstStyle>
          <a:p/>
        </p:txBody>
      </p:sp>
      <p:sp>
        <p:nvSpPr>
          <p:cNvPr id="34" name="Google Shape;34;p10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6050" lIns="116050" spcFirstLastPara="1" rIns="116050" wrap="square" tIns="11605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16050" lIns="116050" spcFirstLastPara="1" rIns="116050" wrap="square" tIns="116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/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16050" lIns="116050" spcFirstLastPara="1" rIns="116050" wrap="square" tIns="116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9pPr>
          </a:lstStyle>
          <a:p/>
        </p:txBody>
      </p:sp>
      <p:sp>
        <p:nvSpPr>
          <p:cNvPr id="38" name="Google Shape;38;p11"/>
          <p:cNvSpPr txBox="1"/>
          <p:nvPr>
            <p:ph idx="1" type="subTitle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9pPr>
          </a:lstStyle>
          <a:p/>
        </p:txBody>
      </p:sp>
      <p:sp>
        <p:nvSpPr>
          <p:cNvPr id="39" name="Google Shape;39;p11"/>
          <p:cNvSpPr txBox="1"/>
          <p:nvPr>
            <p:ph idx="2" type="body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6050" lIns="116050" spcFirstLastPara="1" rIns="116050" wrap="square" tIns="116050">
            <a:normAutofit/>
          </a:bodyPr>
          <a:lstStyle>
            <a:lvl1pPr indent="-373698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85"/>
              <a:buChar char="●"/>
              <a:defRPr sz="2285"/>
            </a:lvl1pPr>
            <a:lvl2pPr indent="-34144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2pPr>
            <a:lvl3pPr indent="-34144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3pPr>
            <a:lvl4pPr indent="-34144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4pPr>
            <a:lvl5pPr indent="-341439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5pPr>
            <a:lvl6pPr indent="-341439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6pPr>
            <a:lvl7pPr indent="-341439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7pPr>
            <a:lvl8pPr indent="-34144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8pPr>
            <a:lvl9pPr indent="-34144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9pPr>
          </a:lstStyle>
          <a:p/>
        </p:txBody>
      </p:sp>
      <p:sp>
        <p:nvSpPr>
          <p:cNvPr id="40" name="Google Shape;40;p11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6050" lIns="116050" spcFirstLastPara="1" rIns="116050" wrap="square" tIns="11605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/>
          <p:nvPr>
            <p:ph idx="1" type="body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6050" lIns="116050" spcFirstLastPara="1" rIns="116050" wrap="square" tIns="116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85"/>
              <a:buNone/>
              <a:defRPr sz="2285"/>
            </a:lvl1pPr>
          </a:lstStyle>
          <a:p/>
        </p:txBody>
      </p:sp>
      <p:sp>
        <p:nvSpPr>
          <p:cNvPr id="43" name="Google Shape;43;p12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6050" lIns="116050" spcFirstLastPara="1" rIns="116050" wrap="square" tIns="11605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Font typeface="Arial"/>
              <a:buNone/>
              <a:defRPr b="0" i="0" sz="355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Font typeface="Arial"/>
              <a:buNone/>
              <a:defRPr b="0" i="0" sz="355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Font typeface="Arial"/>
              <a:buNone/>
              <a:defRPr b="0" i="0" sz="355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Font typeface="Arial"/>
              <a:buNone/>
              <a:defRPr b="0" i="0" sz="355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Font typeface="Arial"/>
              <a:buNone/>
              <a:defRPr b="0" i="0" sz="355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Font typeface="Arial"/>
              <a:buNone/>
              <a:defRPr b="0" i="0" sz="355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Font typeface="Arial"/>
              <a:buNone/>
              <a:defRPr b="0" i="0" sz="355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Font typeface="Arial"/>
              <a:buNone/>
              <a:defRPr b="0" i="0" sz="355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Font typeface="Arial"/>
              <a:buNone/>
              <a:defRPr b="0" i="0" sz="355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73698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85"/>
              <a:buFont typeface="Arial"/>
              <a:buChar char="●"/>
              <a:defRPr b="0" i="0" sz="2285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144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Font typeface="Arial"/>
              <a:buChar char="○"/>
              <a:defRPr b="0" i="0" sz="177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144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Font typeface="Arial"/>
              <a:buChar char="■"/>
              <a:defRPr b="0" i="0" sz="177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144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Font typeface="Arial"/>
              <a:buChar char="●"/>
              <a:defRPr b="0" i="0" sz="177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1439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Font typeface="Arial"/>
              <a:buChar char="○"/>
              <a:defRPr b="0" i="0" sz="177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1439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Font typeface="Arial"/>
              <a:buChar char="■"/>
              <a:defRPr b="0" i="0" sz="177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1439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Font typeface="Arial"/>
              <a:buChar char="●"/>
              <a:defRPr b="0" i="0" sz="177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144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Font typeface="Arial"/>
              <a:buChar char="○"/>
              <a:defRPr b="0" i="0" sz="177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144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Font typeface="Arial"/>
              <a:buChar char="■"/>
              <a:defRPr b="0" i="0" sz="177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6050" lIns="116050" spcFirstLastPara="1" rIns="116050" wrap="square" tIns="116050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9"/>
              <a:buFont typeface="Arial"/>
              <a:buNone/>
              <a:defRPr b="0" i="0" sz="126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topmarks.co.uk/maths-games/hit-the-button" TargetMode="External"/><Relationship Id="rId22" Type="http://schemas.openxmlformats.org/officeDocument/2006/relationships/hyperlink" Target="https://www.timestables.co.uk/" TargetMode="External"/><Relationship Id="rId21" Type="http://schemas.openxmlformats.org/officeDocument/2006/relationships/image" Target="../media/image8.png"/><Relationship Id="rId24" Type="http://schemas.openxmlformats.org/officeDocument/2006/relationships/hyperlink" Target="https://www.bbc.co.uk/bitesize/primary" TargetMode="External"/><Relationship Id="rId2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13.png"/><Relationship Id="rId9" Type="http://schemas.openxmlformats.org/officeDocument/2006/relationships/hyperlink" Target="https://youtu.be/dP9cQkS8p2Q?si=tB8YlFFA9dpDTctP" TargetMode="External"/><Relationship Id="rId26" Type="http://schemas.openxmlformats.org/officeDocument/2006/relationships/hyperlink" Target="https://www.topmarks.co.uk/" TargetMode="External"/><Relationship Id="rId25" Type="http://schemas.openxmlformats.org/officeDocument/2006/relationships/image" Target="../media/image9.png"/><Relationship Id="rId5" Type="http://schemas.openxmlformats.org/officeDocument/2006/relationships/hyperlink" Target="https://youtu.be/qQEUVk6CEJY?feature=shared" TargetMode="External"/><Relationship Id="rId6" Type="http://schemas.openxmlformats.org/officeDocument/2006/relationships/image" Target="../media/image2.png"/><Relationship Id="rId7" Type="http://schemas.openxmlformats.org/officeDocument/2006/relationships/hyperlink" Target="https://youtu.be/q9n1plse2K4?feature=shared" TargetMode="External"/><Relationship Id="rId8" Type="http://schemas.openxmlformats.org/officeDocument/2006/relationships/image" Target="../media/image3.png"/><Relationship Id="rId11" Type="http://schemas.openxmlformats.org/officeDocument/2006/relationships/hyperlink" Target="https://youtu.be/zjwE4HoYh98?si=nOUNUmV_YG9xqytE" TargetMode="External"/><Relationship Id="rId10" Type="http://schemas.openxmlformats.org/officeDocument/2006/relationships/image" Target="../media/image10.png"/><Relationship Id="rId13" Type="http://schemas.openxmlformats.org/officeDocument/2006/relationships/hyperlink" Target="https://youtu.be/nCB9V1cYGc8?feature=shared" TargetMode="External"/><Relationship Id="rId12" Type="http://schemas.openxmlformats.org/officeDocument/2006/relationships/image" Target="../media/image14.png"/><Relationship Id="rId15" Type="http://schemas.openxmlformats.org/officeDocument/2006/relationships/image" Target="../media/image5.png"/><Relationship Id="rId14" Type="http://schemas.openxmlformats.org/officeDocument/2006/relationships/image" Target="../media/image11.png"/><Relationship Id="rId17" Type="http://schemas.openxmlformats.org/officeDocument/2006/relationships/hyperlink" Target="https://youtu.be/KIz-NvdUPNw?feature=shared" TargetMode="External"/><Relationship Id="rId16" Type="http://schemas.openxmlformats.org/officeDocument/2006/relationships/image" Target="../media/image4.png"/><Relationship Id="rId19" Type="http://schemas.openxmlformats.org/officeDocument/2006/relationships/image" Target="../media/image12.png"/><Relationship Id="rId18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f591777d97_0_10"/>
          <p:cNvSpPr txBox="1"/>
          <p:nvPr/>
        </p:nvSpPr>
        <p:spPr>
          <a:xfrm>
            <a:off x="1813125" y="326750"/>
            <a:ext cx="7175700" cy="9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85"/>
              <a:buFont typeface="Arial"/>
              <a:buNone/>
            </a:pPr>
            <a:r>
              <a:rPr b="1" i="0" lang="en" sz="2285" u="none" cap="none" strike="noStrike">
                <a:solidFill>
                  <a:srgbClr val="990000"/>
                </a:solidFill>
                <a:latin typeface="Arial"/>
                <a:ea typeface="Arial"/>
                <a:cs typeface="Arial"/>
                <a:sym typeface="Arial"/>
              </a:rPr>
              <a:t>KENTMERE ACADEMY AND NURSERY</a:t>
            </a:r>
            <a:endParaRPr b="1" i="0" sz="2285" u="none" cap="none" strike="noStrike">
              <a:solidFill>
                <a:srgbClr val="99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85"/>
              <a:buFont typeface="Arial"/>
              <a:buNone/>
            </a:pPr>
            <a:r>
              <a:rPr b="0" i="0" lang="en" sz="2285" u="none" cap="none" strike="noStrike">
                <a:solidFill>
                  <a:srgbClr val="990000"/>
                </a:solidFill>
                <a:latin typeface="Arial"/>
                <a:ea typeface="Arial"/>
                <a:cs typeface="Arial"/>
                <a:sym typeface="Arial"/>
              </a:rPr>
              <a:t>Year 3/4 Homework Menu - Autumn 1 2026</a:t>
            </a:r>
            <a:endParaRPr b="0" i="0" sz="2285" u="none" cap="none" strike="noStrike">
              <a:solidFill>
                <a:srgbClr val="99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" name="Google Shape;55;g3f591777d97_0_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4875" y="126725"/>
            <a:ext cx="1228250" cy="109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g3f591777d97_0_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88825" y="222675"/>
            <a:ext cx="1228250" cy="10970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g3f591777d97_0_10"/>
          <p:cNvSpPr/>
          <p:nvPr/>
        </p:nvSpPr>
        <p:spPr>
          <a:xfrm>
            <a:off x="3777250" y="3741338"/>
            <a:ext cx="3363600" cy="1271700"/>
          </a:xfrm>
          <a:prstGeom prst="ellipse">
            <a:avLst/>
          </a:prstGeom>
          <a:solidFill>
            <a:srgbClr val="660000"/>
          </a:solidFill>
          <a:ln cap="flat" cmpd="sng" w="381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g3f591777d97_0_10"/>
          <p:cNvSpPr txBox="1"/>
          <p:nvPr/>
        </p:nvSpPr>
        <p:spPr>
          <a:xfrm>
            <a:off x="4268050" y="3980074"/>
            <a:ext cx="2382000" cy="6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85"/>
              <a:buFont typeface="Arial"/>
              <a:buNone/>
            </a:pPr>
            <a:r>
              <a:rPr b="0" i="0" lang="en" sz="218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Homework Men</a:t>
            </a:r>
            <a:r>
              <a:rPr lang="en" sz="2185">
                <a:solidFill>
                  <a:schemeClr val="lt1"/>
                </a:solidFill>
              </a:rPr>
              <a:t>u</a:t>
            </a:r>
            <a:endParaRPr sz="2185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85"/>
              <a:buFont typeface="Arial"/>
              <a:buNone/>
            </a:pPr>
            <a:r>
              <a:rPr lang="en" sz="2185">
                <a:solidFill>
                  <a:schemeClr val="lt1"/>
                </a:solidFill>
              </a:rPr>
              <a:t>Healthy Eating</a:t>
            </a:r>
            <a:endParaRPr sz="2185">
              <a:solidFill>
                <a:schemeClr val="lt1"/>
              </a:solidFill>
            </a:endParaRPr>
          </a:p>
        </p:txBody>
      </p:sp>
      <p:sp>
        <p:nvSpPr>
          <p:cNvPr id="59" name="Google Shape;59;g3f591777d97_0_10"/>
          <p:cNvSpPr txBox="1"/>
          <p:nvPr/>
        </p:nvSpPr>
        <p:spPr>
          <a:xfrm>
            <a:off x="303500" y="1669940"/>
            <a:ext cx="5211000" cy="16836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6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2000" u="sng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Maths &amp; Geography</a:t>
            </a:r>
            <a:endParaRPr b="1" i="0" sz="2000" u="sng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Identify the origin of the food in your cupboards and use an online atlas (or borrow a school atlas) to work out how far the item travels to reach your home.</a:t>
            </a:r>
            <a:endParaRPr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0" name="Google Shape;60;g3f591777d97_0_10"/>
          <p:cNvSpPr txBox="1"/>
          <p:nvPr/>
        </p:nvSpPr>
        <p:spPr>
          <a:xfrm>
            <a:off x="291500" y="3501450"/>
            <a:ext cx="3171300" cy="18786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6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2000" u="sng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History</a:t>
            </a:r>
            <a:endParaRPr b="1" i="0" sz="2000" u="sng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Research the history of the cacao bean and create a timeline to show its journey through the centuries.</a:t>
            </a:r>
            <a:endParaRPr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1" name="Google Shape;61;g3f591777d97_0_10"/>
          <p:cNvSpPr txBox="1"/>
          <p:nvPr/>
        </p:nvSpPr>
        <p:spPr>
          <a:xfrm>
            <a:off x="7263000" y="3501450"/>
            <a:ext cx="3171300" cy="19428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6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2000" u="sng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Science</a:t>
            </a:r>
            <a:endParaRPr b="1" i="0" sz="2000" u="sng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Design an educational poster to encourage children to choose healthy snacks rather than sweets.</a:t>
            </a:r>
            <a:endParaRPr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2" name="Google Shape;62;g3f591777d97_0_10"/>
          <p:cNvSpPr txBox="1"/>
          <p:nvPr/>
        </p:nvSpPr>
        <p:spPr>
          <a:xfrm>
            <a:off x="5689925" y="1635125"/>
            <a:ext cx="4744500" cy="17184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6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2000" u="sng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English</a:t>
            </a:r>
            <a:endParaRPr b="1" i="0" sz="2000" u="sng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Roald Dahl had his own nonsense Gobblefunk language! Research the famous nonsense poem </a:t>
            </a:r>
            <a:r>
              <a:rPr i="1"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On the Ning Nang Nong </a:t>
            </a:r>
            <a:r>
              <a:rPr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and try to write your own poem in a similar style.</a:t>
            </a:r>
            <a:endParaRPr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3" name="Google Shape;63;g3f591777d97_0_10"/>
          <p:cNvSpPr txBox="1"/>
          <p:nvPr/>
        </p:nvSpPr>
        <p:spPr>
          <a:xfrm>
            <a:off x="291500" y="5578274"/>
            <a:ext cx="3171300" cy="16836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6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Art</a:t>
            </a:r>
            <a:endParaRPr b="1" sz="2000" u="sng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Create a food scape in the style of artist Carl Warner.</a:t>
            </a:r>
            <a:endParaRPr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4" name="Google Shape;64;g3f591777d97_0_10"/>
          <p:cNvSpPr txBox="1"/>
          <p:nvPr/>
        </p:nvSpPr>
        <p:spPr>
          <a:xfrm>
            <a:off x="3777250" y="5400825"/>
            <a:ext cx="3171300" cy="19428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6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2000" u="sng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Design and Technology </a:t>
            </a:r>
            <a:endParaRPr b="1" i="0" sz="2000" u="sng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If you could invent a new</a:t>
            </a:r>
            <a:endParaRPr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breakfast cereal, what would you use and why? Think about the name and packaging too.</a:t>
            </a:r>
            <a:endParaRPr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5" name="Google Shape;65;g3f591777d97_0_10"/>
          <p:cNvSpPr txBox="1"/>
          <p:nvPr/>
        </p:nvSpPr>
        <p:spPr>
          <a:xfrm>
            <a:off x="7263000" y="5625225"/>
            <a:ext cx="3171300" cy="1718400"/>
          </a:xfrm>
          <a:prstGeom prst="rect">
            <a:avLst/>
          </a:prstGeom>
          <a:solidFill>
            <a:srgbClr val="F4CCCC"/>
          </a:solidFill>
          <a:ln cap="flat" cmpd="sng" w="28575">
            <a:solidFill>
              <a:srgbClr val="66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2000" u="sng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PSHE</a:t>
            </a:r>
            <a:endParaRPr b="1" i="0" sz="2000" u="sng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Write a recipe for being a good friend, eg Take 3 teaspoons of kindness and mix it with 10g of patience...</a:t>
            </a:r>
            <a:endParaRPr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"/>
          <p:cNvSpPr txBox="1"/>
          <p:nvPr/>
        </p:nvSpPr>
        <p:spPr>
          <a:xfrm>
            <a:off x="1813125" y="326750"/>
            <a:ext cx="7175700" cy="9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85"/>
              <a:buFont typeface="Arial"/>
              <a:buNone/>
            </a:pPr>
            <a:r>
              <a:rPr b="1" i="0" lang="en" sz="2285" u="none" cap="none" strike="noStrike">
                <a:solidFill>
                  <a:srgbClr val="990000"/>
                </a:solidFill>
                <a:latin typeface="Arial"/>
                <a:ea typeface="Arial"/>
                <a:cs typeface="Arial"/>
                <a:sym typeface="Arial"/>
              </a:rPr>
              <a:t>KENTMERE ACADEMY AND NURSERY</a:t>
            </a:r>
            <a:endParaRPr b="1" i="0" sz="2285" u="none" cap="none" strike="noStrike">
              <a:solidFill>
                <a:srgbClr val="99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85"/>
              <a:buFont typeface="Arial"/>
              <a:buNone/>
            </a:pPr>
            <a:r>
              <a:rPr b="0" i="0" lang="en" sz="2285" u="none" cap="none" strike="noStrike">
                <a:solidFill>
                  <a:srgbClr val="990000"/>
                </a:solidFill>
                <a:latin typeface="Arial"/>
                <a:ea typeface="Arial"/>
                <a:cs typeface="Arial"/>
                <a:sym typeface="Arial"/>
              </a:rPr>
              <a:t>Year 3/4 Homework Menu - Autumn 1 2026</a:t>
            </a:r>
            <a:endParaRPr b="0" i="0" sz="2285" u="none" cap="none" strike="noStrike">
              <a:solidFill>
                <a:srgbClr val="99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4875" y="126725"/>
            <a:ext cx="1228250" cy="109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88825" y="222675"/>
            <a:ext cx="1228250" cy="109707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2"/>
          <p:cNvSpPr/>
          <p:nvPr/>
        </p:nvSpPr>
        <p:spPr>
          <a:xfrm>
            <a:off x="195600" y="1607225"/>
            <a:ext cx="4987500" cy="5547600"/>
          </a:xfrm>
          <a:prstGeom prst="roundRect">
            <a:avLst>
              <a:gd fmla="val 16667" name="adj"/>
            </a:avLst>
          </a:prstGeom>
          <a:solidFill>
            <a:srgbClr val="F4CCCC"/>
          </a:solidFill>
          <a:ln cap="flat" cmpd="sng" w="28575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" name="Google Shape;7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46088" y="1703650"/>
            <a:ext cx="1417499" cy="124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2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5400000">
            <a:off x="160875" y="3310563"/>
            <a:ext cx="1692450" cy="126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2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5400000">
            <a:off x="3321599" y="3287700"/>
            <a:ext cx="1699575" cy="131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2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rot="5400000">
            <a:off x="174187" y="5244974"/>
            <a:ext cx="1665825" cy="129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2">
            <a:hlinkClick r:id="rId11"/>
          </p:cNvPr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 rot="5400000">
            <a:off x="1735739" y="5256011"/>
            <a:ext cx="1684150" cy="127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2">
            <a:hlinkClick r:id="rId13"/>
          </p:cNvPr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 rot="5400000">
            <a:off x="3300875" y="5245462"/>
            <a:ext cx="1694350" cy="129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2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2358300" y="6005963"/>
            <a:ext cx="595483" cy="591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2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3938500" y="6018425"/>
            <a:ext cx="595475" cy="59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2">
            <a:hlinkClick r:id="rId17"/>
          </p:cNvPr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 rot="5400000">
            <a:off x="1733974" y="3312486"/>
            <a:ext cx="1687675" cy="126342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2"/>
          <p:cNvSpPr/>
          <p:nvPr/>
        </p:nvSpPr>
        <p:spPr>
          <a:xfrm>
            <a:off x="5410700" y="1607225"/>
            <a:ext cx="4987500" cy="55476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2"/>
          <p:cNvSpPr txBox="1"/>
          <p:nvPr/>
        </p:nvSpPr>
        <p:spPr>
          <a:xfrm>
            <a:off x="6335863" y="1814910"/>
            <a:ext cx="2922600" cy="10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Other Useful Links</a:t>
            </a:r>
            <a:endParaRPr b="1" i="0" sz="20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85" name="Google Shape;85;p2"/>
          <p:cNvPicPr preferRelativeResize="0"/>
          <p:nvPr/>
        </p:nvPicPr>
        <p:blipFill rotWithShape="1">
          <a:blip r:embed="rId19">
            <a:alphaModFix/>
          </a:blip>
          <a:srcRect b="0" l="0" r="3874" t="0"/>
          <a:stretch/>
        </p:blipFill>
        <p:spPr>
          <a:xfrm>
            <a:off x="5954612" y="3001575"/>
            <a:ext cx="1528800" cy="153372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2"/>
          <p:cNvSpPr txBox="1"/>
          <p:nvPr/>
        </p:nvSpPr>
        <p:spPr>
          <a:xfrm>
            <a:off x="5581863" y="2521175"/>
            <a:ext cx="22743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sng" cap="none" strike="noStrike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rId20"/>
              </a:rPr>
              <a:t>Hit the Button</a:t>
            </a:r>
            <a:endParaRPr b="0" i="0" sz="18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87" name="Google Shape;87;p2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8235337" y="3015948"/>
            <a:ext cx="1528800" cy="1504989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2"/>
          <p:cNvSpPr txBox="1"/>
          <p:nvPr/>
        </p:nvSpPr>
        <p:spPr>
          <a:xfrm>
            <a:off x="7772426" y="2521175"/>
            <a:ext cx="24546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sng" cap="none" strike="noStrike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rId22"/>
              </a:rPr>
              <a:t>Times Tables Games</a:t>
            </a:r>
            <a:endParaRPr b="0" i="0" sz="18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89" name="Google Shape;89;p2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8269975" y="5187222"/>
            <a:ext cx="1528800" cy="1524038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2"/>
          <p:cNvSpPr txBox="1"/>
          <p:nvPr/>
        </p:nvSpPr>
        <p:spPr>
          <a:xfrm>
            <a:off x="7897225" y="4701975"/>
            <a:ext cx="22743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sng" cap="none" strike="noStrike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rId24"/>
              </a:rPr>
              <a:t>BBC Bitesize</a:t>
            </a:r>
            <a:endParaRPr b="0" i="0" sz="18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91" name="Google Shape;91;p2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6010123" y="5189647"/>
            <a:ext cx="1528800" cy="151919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2"/>
          <p:cNvSpPr txBox="1"/>
          <p:nvPr/>
        </p:nvSpPr>
        <p:spPr>
          <a:xfrm>
            <a:off x="5637375" y="4701975"/>
            <a:ext cx="22743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sng" cap="none" strike="noStrike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rId26"/>
              </a:rPr>
              <a:t>Topmarks</a:t>
            </a:r>
            <a:endParaRPr b="0" i="0" sz="18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