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0691813" cy="7559675"/>
  <p:notesSz cx="7559675" cy="10691813"/>
  <p:embeddedFontLst>
    <p:embeddedFont>
      <p:font typeface="Open Sans" panose="020B0606030504020204" pitchFamily="34" charset="0"/>
      <p:regular r:id="rId4"/>
      <p:bold r:id="rId5"/>
      <p:italic r:id="rId6"/>
      <p:boldItalic r:id="rId7"/>
    </p:embeddedFont>
    <p:embeddedFont>
      <p:font typeface="Poppins" panose="00000500000000000000" pitchFamily="2" charset="0"/>
      <p:regular r:id="rId8"/>
      <p:bold r:id="rId9"/>
      <p:italic r:id="rId10"/>
      <p:boldItalic r:id="rId11"/>
    </p:embeddedFont>
    <p:embeddedFont>
      <p:font typeface="Poppins SemiBold" panose="00000700000000000000" pitchFamily="2" charset="0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402">
          <p15:clr>
            <a:srgbClr val="A4A3A4"/>
          </p15:clr>
        </p15:guide>
        <p15:guide id="2" pos="3368">
          <p15:clr>
            <a:srgbClr val="A4A3A4"/>
          </p15:clr>
        </p15:guide>
        <p15:guide id="3" orient="horz" pos="283">
          <p15:clr>
            <a:srgbClr val="747775"/>
          </p15:clr>
        </p15:guide>
        <p15:guide id="4" orient="horz" pos="187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384" y="-1550"/>
      </p:cViewPr>
      <p:guideLst>
        <p:guide orient="horz" pos="3402"/>
        <p:guide pos="3368"/>
        <p:guide orient="horz" pos="283"/>
        <p:guide orient="horz" pos="187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10" Type="http://schemas.openxmlformats.org/officeDocument/2006/relationships/font" Target="fonts/font7.fntdata"/><Relationship Id="rId19" Type="http://schemas.openxmlformats.org/officeDocument/2006/relationships/tableStyles" Target="tableStyles.xml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04507" y="685800"/>
            <a:ext cx="4849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4433071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881a72f779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98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881a72f779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39105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364478" y="1094388"/>
            <a:ext cx="9963000" cy="30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600"/>
              <a:buChar char="●"/>
              <a:defRPr sz="6600"/>
            </a:lvl1pPr>
            <a:lvl2pPr lvl="1" algn="ctr">
              <a:spcBef>
                <a:spcPts val="0"/>
              </a:spcBef>
              <a:spcAft>
                <a:spcPts val="0"/>
              </a:spcAft>
              <a:buSzPts val="6600"/>
              <a:buChar char="○"/>
              <a:defRPr sz="6600"/>
            </a:lvl2pPr>
            <a:lvl3pPr lvl="2" algn="ctr">
              <a:spcBef>
                <a:spcPts val="0"/>
              </a:spcBef>
              <a:spcAft>
                <a:spcPts val="0"/>
              </a:spcAft>
              <a:buSzPts val="6600"/>
              <a:buChar char="■"/>
              <a:defRPr sz="6600"/>
            </a:lvl3pPr>
            <a:lvl4pPr lvl="3" algn="ctr">
              <a:spcBef>
                <a:spcPts val="0"/>
              </a:spcBef>
              <a:spcAft>
                <a:spcPts val="0"/>
              </a:spcAft>
              <a:buSzPts val="6600"/>
              <a:buChar char="●"/>
              <a:defRPr sz="6600"/>
            </a:lvl4pPr>
            <a:lvl5pPr lvl="4" algn="ctr">
              <a:spcBef>
                <a:spcPts val="0"/>
              </a:spcBef>
              <a:spcAft>
                <a:spcPts val="0"/>
              </a:spcAft>
              <a:buSzPts val="6600"/>
              <a:buChar char="○"/>
              <a:defRPr sz="6600"/>
            </a:lvl5pPr>
            <a:lvl6pPr lvl="5" algn="ctr">
              <a:spcBef>
                <a:spcPts val="0"/>
              </a:spcBef>
              <a:spcAft>
                <a:spcPts val="0"/>
              </a:spcAft>
              <a:buSzPts val="6600"/>
              <a:buChar char="■"/>
              <a:defRPr sz="6600"/>
            </a:lvl6pPr>
            <a:lvl7pPr lvl="6" algn="ctr">
              <a:spcBef>
                <a:spcPts val="0"/>
              </a:spcBef>
              <a:spcAft>
                <a:spcPts val="0"/>
              </a:spcAft>
              <a:buSzPts val="6600"/>
              <a:buChar char="●"/>
              <a:defRPr sz="6600"/>
            </a:lvl7pPr>
            <a:lvl8pPr lvl="7" algn="ctr">
              <a:spcBef>
                <a:spcPts val="0"/>
              </a:spcBef>
              <a:spcAft>
                <a:spcPts val="0"/>
              </a:spcAft>
              <a:buSzPts val="6600"/>
              <a:buChar char="○"/>
              <a:defRPr sz="6600"/>
            </a:lvl8pPr>
            <a:lvl9pPr lvl="8" algn="ctr">
              <a:spcBef>
                <a:spcPts val="0"/>
              </a:spcBef>
              <a:spcAft>
                <a:spcPts val="0"/>
              </a:spcAft>
              <a:buSzPts val="6600"/>
              <a:buChar char="■"/>
              <a:defRPr sz="66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64468" y="4165643"/>
            <a:ext cx="9963000" cy="116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64468" y="1625801"/>
            <a:ext cx="9963000" cy="28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200"/>
              <a:buChar char="●"/>
              <a:defRPr sz="1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5200"/>
              <a:buChar char="○"/>
              <a:defRPr sz="1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15200"/>
              <a:buChar char="■"/>
              <a:defRPr sz="1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15200"/>
              <a:buChar char="●"/>
              <a:defRPr sz="1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15200"/>
              <a:buChar char="○"/>
              <a:defRPr sz="1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15200"/>
              <a:buChar char="■"/>
              <a:defRPr sz="1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15200"/>
              <a:buChar char="●"/>
              <a:defRPr sz="1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15200"/>
              <a:buChar char="○"/>
              <a:defRPr sz="1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15200"/>
              <a:buChar char="■"/>
              <a:defRPr sz="152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64468" y="4633192"/>
            <a:ext cx="9963000" cy="191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64468" y="3161354"/>
            <a:ext cx="9963000" cy="12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600"/>
              <a:buChar char="●"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600"/>
              <a:buChar char="○"/>
              <a:defRPr sz="4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600"/>
              <a:buChar char="■"/>
              <a:defRPr sz="4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600"/>
              <a:buChar char="●"/>
              <a:defRPr sz="4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600"/>
              <a:buChar char="○"/>
              <a:defRPr sz="4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600"/>
              <a:buChar char="■"/>
              <a:defRPr sz="4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600"/>
              <a:buChar char="●"/>
              <a:defRPr sz="4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600"/>
              <a:buChar char="○"/>
              <a:defRPr sz="4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600"/>
              <a:buChar char="■"/>
              <a:defRPr sz="4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64468" y="1948021"/>
            <a:ext cx="99630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64468" y="3102598"/>
            <a:ext cx="9963000" cy="36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64468" y="1948021"/>
            <a:ext cx="99630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4677000" cy="50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5650483" y="1693927"/>
            <a:ext cx="4677000" cy="50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64468" y="1948021"/>
            <a:ext cx="99630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64468" y="816630"/>
            <a:ext cx="3283500" cy="11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64468" y="2042457"/>
            <a:ext cx="3283500" cy="467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573245" y="661638"/>
            <a:ext cx="7445700" cy="60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100"/>
              <a:buChar char="●"/>
              <a:defRPr sz="6100"/>
            </a:lvl1pPr>
            <a:lvl2pPr lvl="1">
              <a:spcBef>
                <a:spcPts val="0"/>
              </a:spcBef>
              <a:spcAft>
                <a:spcPts val="0"/>
              </a:spcAft>
              <a:buSzPts val="6100"/>
              <a:buChar char="○"/>
              <a:defRPr sz="6100"/>
            </a:lvl2pPr>
            <a:lvl3pPr lvl="2">
              <a:spcBef>
                <a:spcPts val="0"/>
              </a:spcBef>
              <a:spcAft>
                <a:spcPts val="0"/>
              </a:spcAft>
              <a:buSzPts val="6100"/>
              <a:buChar char="■"/>
              <a:defRPr sz="6100"/>
            </a:lvl3pPr>
            <a:lvl4pPr lvl="3">
              <a:spcBef>
                <a:spcPts val="0"/>
              </a:spcBef>
              <a:spcAft>
                <a:spcPts val="0"/>
              </a:spcAft>
              <a:buSzPts val="6100"/>
              <a:buChar char="●"/>
              <a:defRPr sz="6100"/>
            </a:lvl4pPr>
            <a:lvl5pPr lvl="4">
              <a:spcBef>
                <a:spcPts val="0"/>
              </a:spcBef>
              <a:spcAft>
                <a:spcPts val="0"/>
              </a:spcAft>
              <a:buSzPts val="6100"/>
              <a:buChar char="○"/>
              <a:defRPr sz="6100"/>
            </a:lvl5pPr>
            <a:lvl6pPr lvl="5">
              <a:spcBef>
                <a:spcPts val="0"/>
              </a:spcBef>
              <a:spcAft>
                <a:spcPts val="0"/>
              </a:spcAft>
              <a:buSzPts val="6100"/>
              <a:buChar char="■"/>
              <a:defRPr sz="6100"/>
            </a:lvl6pPr>
            <a:lvl7pPr lvl="6">
              <a:spcBef>
                <a:spcPts val="0"/>
              </a:spcBef>
              <a:spcAft>
                <a:spcPts val="0"/>
              </a:spcAft>
              <a:buSzPts val="6100"/>
              <a:buChar char="●"/>
              <a:defRPr sz="6100"/>
            </a:lvl7pPr>
            <a:lvl8pPr lvl="7">
              <a:spcBef>
                <a:spcPts val="0"/>
              </a:spcBef>
              <a:spcAft>
                <a:spcPts val="0"/>
              </a:spcAft>
              <a:buSzPts val="6100"/>
              <a:buChar char="○"/>
              <a:defRPr sz="6100"/>
            </a:lvl8pPr>
            <a:lvl9pPr lvl="8">
              <a:spcBef>
                <a:spcPts val="0"/>
              </a:spcBef>
              <a:spcAft>
                <a:spcPts val="0"/>
              </a:spcAft>
              <a:buSzPts val="6100"/>
              <a:buChar char="■"/>
              <a:defRPr sz="61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5346000" y="-184"/>
            <a:ext cx="5346000" cy="756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310447" y="1812541"/>
            <a:ext cx="4730100" cy="21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300"/>
              <a:buChar char="●"/>
              <a:defRPr sz="5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300"/>
              <a:buChar char="○"/>
              <a:defRPr sz="5300"/>
            </a:lvl2pPr>
            <a:lvl3pPr lvl="2" algn="ctr">
              <a:spcBef>
                <a:spcPts val="0"/>
              </a:spcBef>
              <a:spcAft>
                <a:spcPts val="0"/>
              </a:spcAft>
              <a:buSzPts val="5300"/>
              <a:buChar char="■"/>
              <a:defRPr sz="5300"/>
            </a:lvl3pPr>
            <a:lvl4pPr lvl="3" algn="ctr">
              <a:spcBef>
                <a:spcPts val="0"/>
              </a:spcBef>
              <a:spcAft>
                <a:spcPts val="0"/>
              </a:spcAft>
              <a:buSzPts val="5300"/>
              <a:buChar char="●"/>
              <a:defRPr sz="5300"/>
            </a:lvl4pPr>
            <a:lvl5pPr lvl="4" algn="ctr">
              <a:spcBef>
                <a:spcPts val="0"/>
              </a:spcBef>
              <a:spcAft>
                <a:spcPts val="0"/>
              </a:spcAft>
              <a:buSzPts val="5300"/>
              <a:buChar char="○"/>
              <a:defRPr sz="5300"/>
            </a:lvl5pPr>
            <a:lvl6pPr lvl="5" algn="ctr">
              <a:spcBef>
                <a:spcPts val="0"/>
              </a:spcBef>
              <a:spcAft>
                <a:spcPts val="0"/>
              </a:spcAft>
              <a:buSzPts val="5300"/>
              <a:buChar char="■"/>
              <a:defRPr sz="5300"/>
            </a:lvl6pPr>
            <a:lvl7pPr lvl="6" algn="ctr">
              <a:spcBef>
                <a:spcPts val="0"/>
              </a:spcBef>
              <a:spcAft>
                <a:spcPts val="0"/>
              </a:spcAft>
              <a:buSzPts val="5300"/>
              <a:buChar char="●"/>
              <a:defRPr sz="5300"/>
            </a:lvl7pPr>
            <a:lvl8pPr lvl="7" algn="ctr">
              <a:spcBef>
                <a:spcPts val="0"/>
              </a:spcBef>
              <a:spcAft>
                <a:spcPts val="0"/>
              </a:spcAft>
              <a:buSzPts val="5300"/>
              <a:buChar char="○"/>
              <a:defRPr sz="5300"/>
            </a:lvl8pPr>
            <a:lvl9pPr lvl="8" algn="ctr">
              <a:spcBef>
                <a:spcPts val="0"/>
              </a:spcBef>
              <a:spcAft>
                <a:spcPts val="0"/>
              </a:spcAft>
              <a:buSzPts val="5300"/>
              <a:buChar char="■"/>
              <a:defRPr sz="53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310447" y="4120005"/>
            <a:ext cx="4730100" cy="181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5775715" y="1064257"/>
            <a:ext cx="4486500" cy="54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64468" y="6218168"/>
            <a:ext cx="7014300" cy="88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 rotWithShape="1">
          <a:blip r:embed="rId13">
            <a:alphaModFix amt="24000"/>
          </a:blip>
          <a:srcRect l="1315" t="1429" r="1963"/>
          <a:stretch/>
        </p:blipFill>
        <p:spPr>
          <a:xfrm>
            <a:off x="75375" y="0"/>
            <a:ext cx="10563424" cy="760652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" name="Google Shape;8;p1"/>
          <p:cNvSpPr/>
          <p:nvPr/>
        </p:nvSpPr>
        <p:spPr>
          <a:xfrm>
            <a:off x="5835900" y="7177513"/>
            <a:ext cx="4856100" cy="269100"/>
          </a:xfrm>
          <a:prstGeom prst="rect">
            <a:avLst/>
          </a:prstGeom>
          <a:solidFill>
            <a:srgbClr val="BF9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9;p1"/>
          <p:cNvSpPr/>
          <p:nvPr/>
        </p:nvSpPr>
        <p:spPr>
          <a:xfrm>
            <a:off x="-11075" y="7290900"/>
            <a:ext cx="10692000" cy="269100"/>
          </a:xfrm>
          <a:prstGeom prst="rect">
            <a:avLst/>
          </a:prstGeom>
          <a:solidFill>
            <a:srgbClr val="85200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1"/>
          <p:cNvSpPr txBox="1"/>
          <p:nvPr/>
        </p:nvSpPr>
        <p:spPr>
          <a:xfrm>
            <a:off x="1235050" y="7260500"/>
            <a:ext cx="22314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FFFF"/>
                </a:solidFill>
              </a:rPr>
              <a:t>Kentmereacademy.co.uk</a:t>
            </a:r>
            <a:endParaRPr sz="1000">
              <a:solidFill>
                <a:srgbClr val="FFFFFF"/>
              </a:solidFill>
            </a:endParaRPr>
          </a:p>
        </p:txBody>
      </p:sp>
      <p:pic>
        <p:nvPicPr>
          <p:cNvPr id="11" name="Google Shape;11;p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9370797" y="7071199"/>
            <a:ext cx="987329" cy="46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4934413" y="2950748"/>
            <a:ext cx="845351" cy="75462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/>
        </p:nvSpPr>
        <p:spPr>
          <a:xfrm>
            <a:off x="139675" y="129450"/>
            <a:ext cx="1920600" cy="23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Science</a:t>
            </a:r>
            <a:endParaRPr sz="160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8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Living things and their habitats</a:t>
            </a:r>
            <a:endParaRPr sz="8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investigate the life cycle of a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butterfly, recognising and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controlling variables.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 can plan and carry out an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investigation into plant growth.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be able to name the parts and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functions of a flower.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know and explain how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flowering plants reproduce.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 can understand and group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mammals based on how they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reproduce.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2243000" y="129450"/>
            <a:ext cx="1920600" cy="23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Music</a:t>
            </a:r>
            <a:endParaRPr sz="1600" dirty="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" dirty="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8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WW1 Music (keep the homes fires burning)</a:t>
            </a:r>
            <a:endParaRPr sz="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be introduced to the song - Keep the home fires.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move to and recognise note durations.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compare musical pieces.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sing with expression and have an appreciation of the song’s history and purpose.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compose a fanfare.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learn part 2 of Home fires fanfare.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perform the Home fires fanfare.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GB"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0" name="Google Shape;60;p13"/>
          <p:cNvSpPr txBox="1"/>
          <p:nvPr/>
        </p:nvSpPr>
        <p:spPr>
          <a:xfrm>
            <a:off x="4422525" y="129450"/>
            <a:ext cx="1920600" cy="23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Spanish</a:t>
            </a:r>
            <a:endParaRPr sz="1600" dirty="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" dirty="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Breakfast at the café</a:t>
            </a:r>
            <a:endParaRPr sz="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order drinks at a Spanish cafe</a:t>
            </a:r>
            <a:endParaRPr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order food at a Spanish café</a:t>
            </a:r>
            <a:endParaRPr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order typically Spanish food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The Weather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learn vocabulary connected with the weather.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combine vocabulary for weather and days of the week.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learn how to read a weather map and describe the weather in different parts of Spain.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6525825" y="129450"/>
            <a:ext cx="1920600" cy="23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Art</a:t>
            </a:r>
            <a:endParaRPr sz="1600" dirty="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Tudor inspired observational</a:t>
            </a:r>
            <a:endParaRPr sz="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images</a:t>
            </a:r>
            <a:endParaRPr sz="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SemiBold"/>
              </a:rPr>
              <a:t>To develop an observational</a:t>
            </a:r>
            <a:endParaRPr sz="800" dirty="0">
              <a:solidFill>
                <a:schemeClr val="dk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SemiBold"/>
              </a:rPr>
              <a:t>drawing of Tudor fabric</a:t>
            </a:r>
            <a:endParaRPr sz="800" dirty="0">
              <a:solidFill>
                <a:schemeClr val="dk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SemiBold"/>
              </a:rPr>
              <a:t>To create a portrait of Henry V111</a:t>
            </a:r>
            <a:endParaRPr sz="800" dirty="0">
              <a:solidFill>
                <a:schemeClr val="dk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SemiBold"/>
              </a:rPr>
              <a:t>using continuous line drawing.</a:t>
            </a:r>
            <a:endParaRPr sz="800" dirty="0">
              <a:solidFill>
                <a:schemeClr val="dk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SemiBold"/>
              </a:rPr>
              <a:t>To develop an observational sketch</a:t>
            </a:r>
            <a:endParaRPr sz="800" dirty="0">
              <a:solidFill>
                <a:schemeClr val="dk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SemiBold"/>
              </a:rPr>
              <a:t>and painting of Anne Boleyn.</a:t>
            </a:r>
            <a:endParaRPr sz="800" dirty="0">
              <a:solidFill>
                <a:schemeClr val="dk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" dirty="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62" name="Google Shape;62;p13"/>
          <p:cNvSpPr txBox="1"/>
          <p:nvPr/>
        </p:nvSpPr>
        <p:spPr>
          <a:xfrm>
            <a:off x="8629125" y="129450"/>
            <a:ext cx="1920600" cy="23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Maths</a:t>
            </a:r>
            <a:endParaRPr sz="1600" dirty="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" dirty="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Year 5</a:t>
            </a:r>
            <a:endParaRPr sz="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Place value</a:t>
            </a:r>
            <a:endParaRPr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Addition and Subtraction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Multiplication and Division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Fractions</a:t>
            </a:r>
            <a:endParaRPr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Year 6</a:t>
            </a:r>
            <a:endParaRPr sz="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lnSpc>
                <a:spcPct val="115000"/>
              </a:lnSpc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Place value</a:t>
            </a:r>
          </a:p>
          <a:p>
            <a:pPr lvl="0">
              <a:lnSpc>
                <a:spcPct val="115000"/>
              </a:lnSpc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Addition and Subtraction</a:t>
            </a:r>
          </a:p>
          <a:p>
            <a:pPr lvl="0">
              <a:lnSpc>
                <a:spcPct val="115000"/>
              </a:lnSpc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Multiplication and Division</a:t>
            </a:r>
          </a:p>
          <a:p>
            <a:pPr lvl="0">
              <a:lnSpc>
                <a:spcPct val="115000"/>
              </a:lnSpc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Fractions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Converting Units</a:t>
            </a:r>
            <a:endParaRPr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3" name="Google Shape;63;p13"/>
          <p:cNvSpPr txBox="1"/>
          <p:nvPr/>
        </p:nvSpPr>
        <p:spPr>
          <a:xfrm>
            <a:off x="139675" y="2628300"/>
            <a:ext cx="1920600" cy="23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Geography</a:t>
            </a:r>
            <a:endParaRPr sz="1600" dirty="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Why did the Tudors settle where</a:t>
            </a:r>
            <a:endParaRPr sz="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they did? How has this impacted</a:t>
            </a:r>
            <a:endParaRPr sz="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the geography of the UK today?</a:t>
            </a:r>
            <a:endParaRPr sz="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compare maps from both Tudor</a:t>
            </a:r>
            <a:endParaRPr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and modern-day London and</a:t>
            </a:r>
            <a:endParaRPr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discover where most Tudor</a:t>
            </a:r>
            <a:endParaRPr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people settled.</a:t>
            </a:r>
            <a:endParaRPr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look at maps and plans of the</a:t>
            </a:r>
            <a:endParaRPr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Tower of London and make</a:t>
            </a:r>
            <a:endParaRPr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simplified copies of these,</a:t>
            </a:r>
            <a:endParaRPr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labelling the different parts of</a:t>
            </a:r>
            <a:endParaRPr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the Tower and other local</a:t>
            </a:r>
            <a:endParaRPr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landmarks, such as the River Thames.</a:t>
            </a:r>
            <a:endParaRPr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4" name="Google Shape;64;p13"/>
          <p:cNvSpPr txBox="1"/>
          <p:nvPr/>
        </p:nvSpPr>
        <p:spPr>
          <a:xfrm>
            <a:off x="2184200" y="2628300"/>
            <a:ext cx="1920600" cy="23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PSHE</a:t>
            </a:r>
            <a:endParaRPr sz="160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Respect</a:t>
            </a:r>
            <a:endParaRPr sz="8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understand what we mean by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respect and why it is important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understand that respect is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two-way and how we treat others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is how we can expect to be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treated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resolve disputes and conflict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through negotiation and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compromise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5" name="Google Shape;65;p13"/>
          <p:cNvSpPr txBox="1"/>
          <p:nvPr/>
        </p:nvSpPr>
        <p:spPr>
          <a:xfrm>
            <a:off x="6525825" y="2628300"/>
            <a:ext cx="1920600" cy="23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RE</a:t>
            </a:r>
            <a:endParaRPr sz="160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What would Jesus do? Can we</a:t>
            </a:r>
            <a:endParaRPr sz="8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live by the values of Jesus in</a:t>
            </a:r>
            <a:endParaRPr sz="8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the twenty-first century?</a:t>
            </a:r>
            <a:endParaRPr sz="8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What is the importance of the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value of love? How did Jesus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teach his followers to love?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What do Jesus’ parables about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forgiveness teach to Christians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today?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How do Christians today try to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follow Jesus’ teaching about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justice and fairness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6" name="Google Shape;66;p13"/>
          <p:cNvSpPr txBox="1"/>
          <p:nvPr/>
        </p:nvSpPr>
        <p:spPr>
          <a:xfrm>
            <a:off x="8629125" y="2628300"/>
            <a:ext cx="1920600" cy="23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History</a:t>
            </a:r>
            <a:endParaRPr sz="160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Why did the Tudors first come to</a:t>
            </a:r>
            <a:endParaRPr sz="8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power?</a:t>
            </a:r>
            <a:endParaRPr sz="8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understand how the War of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the Roses led to the first Tudor King.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Why did Henry VIII have so many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wives?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understand who Henry VIII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was and his wives.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Who was the real Henry VIII?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interpret sources to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understand who the real Henry VIII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was.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7" name="Google Shape;67;p13"/>
          <p:cNvSpPr txBox="1"/>
          <p:nvPr/>
        </p:nvSpPr>
        <p:spPr>
          <a:xfrm>
            <a:off x="139675" y="5065675"/>
            <a:ext cx="1920600" cy="23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Computing</a:t>
            </a:r>
            <a:endParaRPr sz="160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Design, write and debug programs</a:t>
            </a:r>
            <a:endParaRPr sz="8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Use logical reasoning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know and understand what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variables are.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write algorithms that use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variables.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write an algorithm for a step-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counter.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8" name="Google Shape;68;p13"/>
          <p:cNvSpPr txBox="1"/>
          <p:nvPr/>
        </p:nvSpPr>
        <p:spPr>
          <a:xfrm>
            <a:off x="2262688" y="5065675"/>
            <a:ext cx="1920600" cy="23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PE</a:t>
            </a:r>
            <a:endParaRPr sz="1600" dirty="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" dirty="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Gymnastics</a:t>
            </a:r>
            <a:endParaRPr sz="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hold symmetrical and asymmetrical counter-balances and to link a counter tension with a counter-balance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perform asymmetrical counter-balances in a sequence using canon or unison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Football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demonstrate shooting technique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defend effectively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combine skills to create goal scoring opportunity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play a competitive game of football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9" name="Google Shape;69;p13"/>
          <p:cNvSpPr txBox="1"/>
          <p:nvPr/>
        </p:nvSpPr>
        <p:spPr>
          <a:xfrm>
            <a:off x="4385700" y="5065675"/>
            <a:ext cx="1920600" cy="23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Enrichment</a:t>
            </a:r>
            <a:endParaRPr sz="1600" dirty="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" dirty="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Bikeability</a:t>
            </a:r>
            <a:endParaRPr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Roald Dahl Day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Sew on a button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Make a bed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Harvest assembly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Robinwood residential Visit</a:t>
            </a:r>
            <a:endParaRPr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0" name="Google Shape;70;p13"/>
          <p:cNvSpPr txBox="1"/>
          <p:nvPr/>
        </p:nvSpPr>
        <p:spPr>
          <a:xfrm>
            <a:off x="6508700" y="5065675"/>
            <a:ext cx="1920600" cy="23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D&amp;T</a:t>
            </a:r>
            <a:endParaRPr sz="1600" dirty="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" dirty="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Textiles</a:t>
            </a:r>
            <a:endParaRPr sz="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explore the textiles and</a:t>
            </a:r>
            <a:endParaRPr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designs of bags.</a:t>
            </a:r>
            <a:endParaRPr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design a bag with a Tudor rose</a:t>
            </a:r>
            <a:endParaRPr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embellishment.</a:t>
            </a:r>
            <a:endParaRPr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 explore how CAD works within</a:t>
            </a:r>
            <a:endParaRPr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textiles.</a:t>
            </a: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1" name="Google Shape;71;p13"/>
          <p:cNvSpPr txBox="1"/>
          <p:nvPr/>
        </p:nvSpPr>
        <p:spPr>
          <a:xfrm>
            <a:off x="8631700" y="5065675"/>
            <a:ext cx="1920600" cy="23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English</a:t>
            </a:r>
            <a:endParaRPr sz="1600" dirty="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" dirty="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Skellig by David Almond</a:t>
            </a:r>
            <a:endParaRPr sz="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Purpose: to persuade</a:t>
            </a:r>
            <a:endParaRPr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Persuasive letter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Skellig by David Almond</a:t>
            </a:r>
            <a:endParaRPr sz="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Purpose: to inform</a:t>
            </a:r>
            <a:endParaRPr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Recount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The Lion, the Witch and the Wardrobe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(By C.S. Lewis)</a:t>
            </a:r>
            <a:endParaRPr sz="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Purpose: to entertain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Setting description</a:t>
            </a:r>
            <a:endParaRPr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2" name="Google Shape;72;p13"/>
          <p:cNvSpPr txBox="1"/>
          <p:nvPr/>
        </p:nvSpPr>
        <p:spPr>
          <a:xfrm>
            <a:off x="4609263" y="3688900"/>
            <a:ext cx="1547100" cy="77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latin typeface="Poppins"/>
                <a:ea typeface="Poppins"/>
                <a:cs typeface="Poppins"/>
                <a:sym typeface="Poppins"/>
              </a:rPr>
              <a:t>Autumn Term</a:t>
            </a:r>
            <a:endParaRPr sz="1200" b="1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Poppins"/>
                <a:ea typeface="Poppins"/>
                <a:cs typeface="Poppins"/>
                <a:sym typeface="Poppins"/>
              </a:rPr>
              <a:t>Year 5/6</a:t>
            </a:r>
            <a:endParaRPr sz="1200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Poppins"/>
                <a:ea typeface="Poppins"/>
                <a:cs typeface="Poppins"/>
                <a:sym typeface="Poppins"/>
              </a:rPr>
              <a:t>The Tudors</a:t>
            </a:r>
            <a:endParaRPr sz="1200"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685</Words>
  <Application>Microsoft Office PowerPoint</Application>
  <PresentationFormat>Custom</PresentationFormat>
  <Paragraphs>186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Poppins SemiBold</vt:lpstr>
      <vt:lpstr>Open Sans</vt:lpstr>
      <vt:lpstr>Arial</vt:lpstr>
      <vt:lpstr>Poppins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Claire Ellison</dc:creator>
  <cp:lastModifiedBy>Claire Ellison</cp:lastModifiedBy>
  <cp:revision>2</cp:revision>
  <dcterms:modified xsi:type="dcterms:W3CDTF">2026-07-24T05:53:48Z</dcterms:modified>
</cp:coreProperties>
</file>